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12192000" cy="6858000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8487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6307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7923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1180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376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1478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212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3042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016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200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609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7394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1665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125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5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1090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6713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3F69C-8C04-4B05-94B3-E5C5307469C0}" type="datetimeFigureOut">
              <a:rPr lang="fr-FR" smtClean="0"/>
              <a:t>25/08/2022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FB346-7795-4BE9-96C5-40ACD7B67A5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2688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 /><Relationship Id="rId3" Type="http://schemas.openxmlformats.org/officeDocument/2006/relationships/image" Target="../media/image4.jpg" /><Relationship Id="rId7" Type="http://schemas.openxmlformats.org/officeDocument/2006/relationships/image" Target="../media/image8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7.png" /><Relationship Id="rId5" Type="http://schemas.openxmlformats.org/officeDocument/2006/relationships/image" Target="../media/image6.png" /><Relationship Id="rId4" Type="http://schemas.openxmlformats.org/officeDocument/2006/relationships/image" Target="../media/image5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B94A6B4-773C-4E3A-9EB1-87B9B7A6395A}"/>
              </a:ext>
            </a:extLst>
          </p:cNvPr>
          <p:cNvSpPr/>
          <p:nvPr/>
        </p:nvSpPr>
        <p:spPr>
          <a:xfrm>
            <a:off x="0" y="0"/>
            <a:ext cx="12191999" cy="130024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700" b="1" dirty="0">
                <a:solidFill>
                  <a:schemeClr val="tx1"/>
                </a:solidFill>
                <a:latin typeface="Agency FB" panose="020B0503020202020204" pitchFamily="34" charset="0"/>
              </a:rPr>
              <a:t>Performances du FNFI au 17 juin 2022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85B1603-0BA8-4CF8-9468-EA7A09B0479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5150" y="0"/>
            <a:ext cx="146685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B126204-B0C5-49FA-97F9-3EFE8D98B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0" y="1"/>
            <a:ext cx="1173892" cy="130024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9AB97DB-9A3D-495C-A44A-7BF98DB60E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545633"/>
              </p:ext>
            </p:extLst>
          </p:nvPr>
        </p:nvGraphicFramePr>
        <p:xfrm>
          <a:off x="7253416" y="968946"/>
          <a:ext cx="4938583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7173">
                  <a:extLst>
                    <a:ext uri="{9D8B030D-6E8A-4147-A177-3AD203B41FA5}">
                      <a16:colId xmlns:a16="http://schemas.microsoft.com/office/drawing/2014/main" val="3130336517"/>
                    </a:ext>
                  </a:extLst>
                </a:gridCol>
                <a:gridCol w="1381410">
                  <a:extLst>
                    <a:ext uri="{9D8B030D-6E8A-4147-A177-3AD203B41FA5}">
                      <a16:colId xmlns:a16="http://schemas.microsoft.com/office/drawing/2014/main" val="302796830"/>
                    </a:ext>
                  </a:extLst>
                </a:gridCol>
              </a:tblGrid>
              <a:tr h="748731">
                <a:tc gridSpan="2">
                  <a:txBody>
                    <a:bodyPr/>
                    <a:lstStyle/>
                    <a:p>
                      <a:pPr algn="ctr"/>
                      <a:r>
                        <a:rPr lang="fr-FR" sz="2200" dirty="0">
                          <a:latin typeface="Agency FB" panose="020B0503020202020204" pitchFamily="34" charset="0"/>
                        </a:rPr>
                        <a:t>Répartition du montant des crédits octroyés par produit (en milliard </a:t>
                      </a:r>
                      <a:r>
                        <a:rPr lang="fr-FR" sz="2200">
                          <a:latin typeface="Agency FB" panose="020B0503020202020204" pitchFamily="34" charset="0"/>
                        </a:rPr>
                        <a:t>de F CFA</a:t>
                      </a:r>
                      <a:r>
                        <a:rPr lang="fr-FR" sz="2200" dirty="0">
                          <a:latin typeface="Agency FB" panose="020B0503020202020204" pitchFamily="34" charset="0"/>
                        </a:rPr>
                        <a:t>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535395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AGRISEF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latin typeface="Agency FB" panose="020B0503020202020204" pitchFamily="34" charset="0"/>
                        </a:rPr>
                        <a:t>32,88</a:t>
                      </a:r>
                      <a:endParaRPr lang="fr-FR" sz="2000" b="1" dirty="0">
                        <a:latin typeface="Agency FB" panose="020B05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106507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AJSEF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16,49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398754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APSEF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37,30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482182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PAF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0,26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890651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PAIFFV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0,87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374158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PAS-AGRISEF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4,73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264335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PAS-APSEF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7,00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661864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PNPER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2,70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140973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0,01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344600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KIFFE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687202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N’KODEDE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>
                          <a:latin typeface="Agency FB" panose="020B0503020202020204" pitchFamily="34" charset="0"/>
                        </a:rPr>
                        <a:t>0,49</a:t>
                      </a:r>
                      <a:endParaRPr lang="fr-FR" sz="2000" b="1" dirty="0">
                        <a:latin typeface="Agency FB" panose="020B05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703548"/>
                  </a:ext>
                </a:extLst>
              </a:tr>
              <a:tr h="387441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REF-PSF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0,42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509385"/>
                  </a:ext>
                </a:extLst>
              </a:tr>
              <a:tr h="389340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RELANCE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Agency FB" panose="020B0503020202020204" pitchFamily="34" charset="0"/>
                        </a:rPr>
                        <a:t>0,71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6424185"/>
                  </a:ext>
                </a:extLst>
              </a:tr>
            </a:tbl>
          </a:graphicData>
        </a:graphic>
      </p:graphicFrame>
      <p:grpSp>
        <p:nvGrpSpPr>
          <p:cNvPr id="25" name="Groupe 24">
            <a:extLst>
              <a:ext uri="{FF2B5EF4-FFF2-40B4-BE49-F238E27FC236}">
                <a16:creationId xmlns:a16="http://schemas.microsoft.com/office/drawing/2014/main" id="{FB59540C-967C-49E9-B6B1-D0B3631C22EB}"/>
              </a:ext>
            </a:extLst>
          </p:cNvPr>
          <p:cNvGrpSpPr/>
          <p:nvPr/>
        </p:nvGrpSpPr>
        <p:grpSpPr>
          <a:xfrm>
            <a:off x="94077" y="1583246"/>
            <a:ext cx="4679773" cy="2660338"/>
            <a:chOff x="3064854" y="1381911"/>
            <a:chExt cx="3013870" cy="1741308"/>
          </a:xfrm>
        </p:grpSpPr>
        <p:sp>
          <p:nvSpPr>
            <p:cNvPr id="26" name="Hexagone 25">
              <a:extLst>
                <a:ext uri="{FF2B5EF4-FFF2-40B4-BE49-F238E27FC236}">
                  <a16:creationId xmlns:a16="http://schemas.microsoft.com/office/drawing/2014/main" id="{A30BDE0E-0BD3-4675-B64F-DBFD4E5101EB}"/>
                </a:ext>
              </a:extLst>
            </p:cNvPr>
            <p:cNvSpPr/>
            <p:nvPr/>
          </p:nvSpPr>
          <p:spPr>
            <a:xfrm rot="5400000">
              <a:off x="2955125" y="1544794"/>
              <a:ext cx="1688155" cy="1468695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dirty="0"/>
            </a:p>
          </p:txBody>
        </p:sp>
        <p:sp>
          <p:nvSpPr>
            <p:cNvPr id="27" name="Hexagone 4">
              <a:extLst>
                <a:ext uri="{FF2B5EF4-FFF2-40B4-BE49-F238E27FC236}">
                  <a16:creationId xmlns:a16="http://schemas.microsoft.com/office/drawing/2014/main" id="{C15CD504-ABE9-4272-B1FB-7122C6D0A94A}"/>
                </a:ext>
              </a:extLst>
            </p:cNvPr>
            <p:cNvSpPr txBox="1"/>
            <p:nvPr/>
          </p:nvSpPr>
          <p:spPr>
            <a:xfrm>
              <a:off x="3337159" y="2255390"/>
              <a:ext cx="915890" cy="394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4000" b="1" dirty="0">
                  <a:latin typeface="Agency FB" panose="020B0503020202020204" pitchFamily="34" charset="0"/>
                </a:rPr>
                <a:t>22</a:t>
              </a:r>
              <a:endParaRPr lang="fr-FR" sz="4000" b="1" kern="1200" dirty="0">
                <a:latin typeface="Agency FB" panose="020B0503020202020204" pitchFamily="34" charset="0"/>
              </a:endParaRPr>
            </a:p>
          </p:txBody>
        </p:sp>
        <p:sp>
          <p:nvSpPr>
            <p:cNvPr id="32" name="Hexagone 4">
              <a:extLst>
                <a:ext uri="{FF2B5EF4-FFF2-40B4-BE49-F238E27FC236}">
                  <a16:creationId xmlns:a16="http://schemas.microsoft.com/office/drawing/2014/main" id="{408CCE55-C177-4400-997B-730308D1BF29}"/>
                </a:ext>
              </a:extLst>
            </p:cNvPr>
            <p:cNvSpPr txBox="1"/>
            <p:nvPr/>
          </p:nvSpPr>
          <p:spPr>
            <a:xfrm>
              <a:off x="3064854" y="1829807"/>
              <a:ext cx="1468695" cy="4157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000" dirty="0">
                  <a:latin typeface="Agency FB" panose="020B0503020202020204" pitchFamily="34" charset="0"/>
                </a:rPr>
                <a:t>Nombre de PSF partenaires</a:t>
              </a:r>
              <a:endParaRPr lang="fr-FR" sz="3000" kern="1200" dirty="0">
                <a:latin typeface="Agency FB" panose="020B0503020202020204" pitchFamily="34" charset="0"/>
              </a:endParaRPr>
            </a:p>
          </p:txBody>
        </p:sp>
        <p:sp>
          <p:nvSpPr>
            <p:cNvPr id="36" name="Hexagone 35">
              <a:extLst>
                <a:ext uri="{FF2B5EF4-FFF2-40B4-BE49-F238E27FC236}">
                  <a16:creationId xmlns:a16="http://schemas.microsoft.com/office/drawing/2014/main" id="{F56171B9-B005-4982-A9D9-C24B243412D9}"/>
                </a:ext>
              </a:extLst>
            </p:cNvPr>
            <p:cNvSpPr/>
            <p:nvPr/>
          </p:nvSpPr>
          <p:spPr>
            <a:xfrm rot="5400000">
              <a:off x="4487441" y="1491641"/>
              <a:ext cx="1688155" cy="1468695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dirty="0"/>
            </a:p>
          </p:txBody>
        </p:sp>
        <p:sp>
          <p:nvSpPr>
            <p:cNvPr id="37" name="Hexagone 4">
              <a:extLst>
                <a:ext uri="{FF2B5EF4-FFF2-40B4-BE49-F238E27FC236}">
                  <a16:creationId xmlns:a16="http://schemas.microsoft.com/office/drawing/2014/main" id="{F9F14E43-0C0F-4D65-B6D4-1918956A781B}"/>
                </a:ext>
              </a:extLst>
            </p:cNvPr>
            <p:cNvSpPr txBox="1"/>
            <p:nvPr/>
          </p:nvSpPr>
          <p:spPr>
            <a:xfrm>
              <a:off x="4882333" y="2165960"/>
              <a:ext cx="915890" cy="394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4000" b="1" dirty="0">
                  <a:latin typeface="Agency FB" panose="020B0503020202020204" pitchFamily="34" charset="0"/>
                </a:rPr>
                <a:t>14</a:t>
              </a:r>
              <a:endParaRPr lang="fr-FR" sz="4000" b="1" kern="1200" dirty="0">
                <a:latin typeface="Agency FB" panose="020B0503020202020204" pitchFamily="34" charset="0"/>
              </a:endParaRPr>
            </a:p>
          </p:txBody>
        </p:sp>
        <p:sp>
          <p:nvSpPr>
            <p:cNvPr id="38" name="Hexagone 4">
              <a:extLst>
                <a:ext uri="{FF2B5EF4-FFF2-40B4-BE49-F238E27FC236}">
                  <a16:creationId xmlns:a16="http://schemas.microsoft.com/office/drawing/2014/main" id="{7FA91D30-5167-4610-B46B-E0E8902C7ADB}"/>
                </a:ext>
              </a:extLst>
            </p:cNvPr>
            <p:cNvSpPr txBox="1"/>
            <p:nvPr/>
          </p:nvSpPr>
          <p:spPr>
            <a:xfrm>
              <a:off x="4610029" y="1731307"/>
              <a:ext cx="1468695" cy="4157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000" dirty="0">
                  <a:latin typeface="Agency FB" panose="020B0503020202020204" pitchFamily="34" charset="0"/>
                </a:rPr>
                <a:t>Nombre de produits</a:t>
              </a:r>
              <a:endParaRPr lang="fr-FR" sz="3000" kern="1200" dirty="0">
                <a:latin typeface="Agency FB" panose="020B0503020202020204" pitchFamily="34" charset="0"/>
              </a:endParaRPr>
            </a:p>
          </p:txBody>
        </p:sp>
      </p:grpSp>
      <p:sp>
        <p:nvSpPr>
          <p:cNvPr id="45" name="Hexagone 44">
            <a:extLst>
              <a:ext uri="{FF2B5EF4-FFF2-40B4-BE49-F238E27FC236}">
                <a16:creationId xmlns:a16="http://schemas.microsoft.com/office/drawing/2014/main" id="{5317CAF0-1AEA-407A-9CE5-90DCCBCAB00A}"/>
              </a:ext>
            </a:extLst>
          </p:cNvPr>
          <p:cNvSpPr/>
          <p:nvPr/>
        </p:nvSpPr>
        <p:spPr>
          <a:xfrm rot="5400000">
            <a:off x="4729519" y="1813762"/>
            <a:ext cx="2579132" cy="228051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 dirty="0"/>
          </a:p>
        </p:txBody>
      </p:sp>
      <p:sp>
        <p:nvSpPr>
          <p:cNvPr id="46" name="Hexagone 4">
            <a:extLst>
              <a:ext uri="{FF2B5EF4-FFF2-40B4-BE49-F238E27FC236}">
                <a16:creationId xmlns:a16="http://schemas.microsoft.com/office/drawing/2014/main" id="{36836FA2-5113-40B8-806A-126D7584BB36}"/>
              </a:ext>
            </a:extLst>
          </p:cNvPr>
          <p:cNvSpPr txBox="1"/>
          <p:nvPr/>
        </p:nvSpPr>
        <p:spPr>
          <a:xfrm>
            <a:off x="5021599" y="2806892"/>
            <a:ext cx="2094470" cy="60206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4000" b="1" kern="1200" dirty="0">
                <a:latin typeface="Agency FB" panose="020B0503020202020204" pitchFamily="34" charset="0"/>
              </a:rPr>
              <a:t>1 818 418</a:t>
            </a:r>
          </a:p>
        </p:txBody>
      </p:sp>
      <p:sp>
        <p:nvSpPr>
          <p:cNvPr id="47" name="Hexagone 4">
            <a:extLst>
              <a:ext uri="{FF2B5EF4-FFF2-40B4-BE49-F238E27FC236}">
                <a16:creationId xmlns:a16="http://schemas.microsoft.com/office/drawing/2014/main" id="{B9456CB7-0CD1-4067-8F4F-C44F77ECB2F0}"/>
              </a:ext>
            </a:extLst>
          </p:cNvPr>
          <p:cNvSpPr txBox="1"/>
          <p:nvPr/>
        </p:nvSpPr>
        <p:spPr>
          <a:xfrm>
            <a:off x="4847962" y="2156691"/>
            <a:ext cx="2280510" cy="63512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3000" dirty="0">
                <a:latin typeface="Agency FB" panose="020B0503020202020204" pitchFamily="34" charset="0"/>
              </a:rPr>
              <a:t>Nombre de crédits</a:t>
            </a:r>
            <a:endParaRPr lang="fr-FR" sz="3000" kern="1200" dirty="0">
              <a:latin typeface="Agency FB" panose="020B0503020202020204" pitchFamily="34" charset="0"/>
            </a:endParaRPr>
          </a:p>
        </p:txBody>
      </p:sp>
      <p:sp>
        <p:nvSpPr>
          <p:cNvPr id="48" name="Hexagone 47">
            <a:extLst>
              <a:ext uri="{FF2B5EF4-FFF2-40B4-BE49-F238E27FC236}">
                <a16:creationId xmlns:a16="http://schemas.microsoft.com/office/drawing/2014/main" id="{AFCE657E-FAA3-4958-A7B0-1032C06ED86A}"/>
              </a:ext>
            </a:extLst>
          </p:cNvPr>
          <p:cNvSpPr/>
          <p:nvPr/>
        </p:nvSpPr>
        <p:spPr>
          <a:xfrm rot="5400000">
            <a:off x="1161495" y="3903981"/>
            <a:ext cx="2579132" cy="228051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 dirty="0"/>
          </a:p>
        </p:txBody>
      </p:sp>
      <p:sp>
        <p:nvSpPr>
          <p:cNvPr id="49" name="Hexagone 4">
            <a:extLst>
              <a:ext uri="{FF2B5EF4-FFF2-40B4-BE49-F238E27FC236}">
                <a16:creationId xmlns:a16="http://schemas.microsoft.com/office/drawing/2014/main" id="{CEE3BDF0-E8A8-4726-9EAD-4B55DFDF710D}"/>
              </a:ext>
            </a:extLst>
          </p:cNvPr>
          <p:cNvSpPr txBox="1"/>
          <p:nvPr/>
        </p:nvSpPr>
        <p:spPr>
          <a:xfrm>
            <a:off x="1446105" y="5214113"/>
            <a:ext cx="2094470" cy="60206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4000" b="1" kern="1200" dirty="0">
                <a:latin typeface="Agency FB" panose="020B0503020202020204" pitchFamily="34" charset="0"/>
              </a:rPr>
              <a:t>103,87</a:t>
            </a:r>
          </a:p>
        </p:txBody>
      </p:sp>
      <p:sp>
        <p:nvSpPr>
          <p:cNvPr id="50" name="Hexagone 4">
            <a:extLst>
              <a:ext uri="{FF2B5EF4-FFF2-40B4-BE49-F238E27FC236}">
                <a16:creationId xmlns:a16="http://schemas.microsoft.com/office/drawing/2014/main" id="{322F7A56-2153-49E2-92FD-1270967F6878}"/>
              </a:ext>
            </a:extLst>
          </p:cNvPr>
          <p:cNvSpPr txBox="1"/>
          <p:nvPr/>
        </p:nvSpPr>
        <p:spPr>
          <a:xfrm>
            <a:off x="1279938" y="4330502"/>
            <a:ext cx="2280510" cy="63512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3000" dirty="0">
                <a:latin typeface="Agency FB" panose="020B0503020202020204" pitchFamily="34" charset="0"/>
              </a:rPr>
              <a:t>Montant des crédits octroyés (milliard F CFA)</a:t>
            </a:r>
            <a:endParaRPr lang="fr-FR" sz="3000" kern="1200" dirty="0">
              <a:latin typeface="Agency FB" panose="020B0503020202020204" pitchFamily="34" charset="0"/>
            </a:endParaRPr>
          </a:p>
        </p:txBody>
      </p:sp>
      <p:sp>
        <p:nvSpPr>
          <p:cNvPr id="51" name="Hexagone 50">
            <a:extLst>
              <a:ext uri="{FF2B5EF4-FFF2-40B4-BE49-F238E27FC236}">
                <a16:creationId xmlns:a16="http://schemas.microsoft.com/office/drawing/2014/main" id="{286E5E05-23F9-4E27-92F5-610A91D288C4}"/>
              </a:ext>
            </a:extLst>
          </p:cNvPr>
          <p:cNvSpPr/>
          <p:nvPr/>
        </p:nvSpPr>
        <p:spPr>
          <a:xfrm rot="5400000">
            <a:off x="3521342" y="3890483"/>
            <a:ext cx="2579132" cy="228051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fr-FR" dirty="0"/>
          </a:p>
        </p:txBody>
      </p:sp>
      <p:sp>
        <p:nvSpPr>
          <p:cNvPr id="52" name="Hexagone 4">
            <a:extLst>
              <a:ext uri="{FF2B5EF4-FFF2-40B4-BE49-F238E27FC236}">
                <a16:creationId xmlns:a16="http://schemas.microsoft.com/office/drawing/2014/main" id="{FB1E4AB6-5D16-400C-9B87-3D4F2D9BF3DF}"/>
              </a:ext>
            </a:extLst>
          </p:cNvPr>
          <p:cNvSpPr txBox="1"/>
          <p:nvPr/>
        </p:nvSpPr>
        <p:spPr>
          <a:xfrm>
            <a:off x="3760809" y="5183019"/>
            <a:ext cx="2094470" cy="22347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4000" b="1" dirty="0">
                <a:latin typeface="Agency FB" panose="020B0503020202020204" pitchFamily="34" charset="0"/>
              </a:rPr>
              <a:t>94,58        </a:t>
            </a:r>
            <a:endParaRPr lang="fr-FR" sz="4000" b="1" kern="1200" dirty="0">
              <a:latin typeface="Agency FB" panose="020B0503020202020204" pitchFamily="34" charset="0"/>
            </a:endParaRPr>
          </a:p>
        </p:txBody>
      </p:sp>
      <p:sp>
        <p:nvSpPr>
          <p:cNvPr id="53" name="Hexagone 4">
            <a:extLst>
              <a:ext uri="{FF2B5EF4-FFF2-40B4-BE49-F238E27FC236}">
                <a16:creationId xmlns:a16="http://schemas.microsoft.com/office/drawing/2014/main" id="{B829AB04-2815-4382-A9B3-FA0E9F379455}"/>
              </a:ext>
            </a:extLst>
          </p:cNvPr>
          <p:cNvSpPr txBox="1"/>
          <p:nvPr/>
        </p:nvSpPr>
        <p:spPr>
          <a:xfrm>
            <a:off x="3639785" y="4081021"/>
            <a:ext cx="2280510" cy="63512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3000" dirty="0">
                <a:latin typeface="Agency FB" panose="020B0503020202020204" pitchFamily="34" charset="0"/>
              </a:rPr>
              <a:t>Taux de remboursement </a:t>
            </a:r>
            <a:endParaRPr lang="fr-FR" sz="3000" kern="1200" dirty="0">
              <a:latin typeface="Agency FB" panose="020B0503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441E454-130C-4510-B620-BE54612CBB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56" y="3451500"/>
            <a:ext cx="718708" cy="6063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0A12BB-8001-452C-94E0-55A9BA99C1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33" y="3274429"/>
            <a:ext cx="779201" cy="7792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70918E-84AA-4EB5-A5B6-4135CEDCF8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495" y="5647434"/>
            <a:ext cx="549725" cy="54972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3EC585-F39F-4102-8D88-6A34DCFE7A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270" y="3371549"/>
            <a:ext cx="790828" cy="79082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65773C7-76AC-4184-953A-16E2207600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896" y="5565033"/>
            <a:ext cx="502296" cy="50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042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ircuit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146525</TotalTime>
  <Words>77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Circuit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KODJO AVOUSSOU</dc:creator>
  <cp:lastModifiedBy>joseph pomevor</cp:lastModifiedBy>
  <cp:revision>128</cp:revision>
  <cp:lastPrinted>2022-06-10T10:53:49Z</cp:lastPrinted>
  <dcterms:created xsi:type="dcterms:W3CDTF">2021-07-12T12:16:15Z</dcterms:created>
  <dcterms:modified xsi:type="dcterms:W3CDTF">2022-08-25T19:55:23Z</dcterms:modified>
</cp:coreProperties>
</file>